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  <p:sldId id="282" r:id="rId10"/>
    <p:sldId id="266" r:id="rId11"/>
    <p:sldId id="281" r:id="rId12"/>
    <p:sldId id="264" r:id="rId13"/>
    <p:sldId id="285" r:id="rId14"/>
    <p:sldId id="265" r:id="rId15"/>
    <p:sldId id="267" r:id="rId16"/>
    <p:sldId id="268" r:id="rId17"/>
    <p:sldId id="269" r:id="rId18"/>
    <p:sldId id="270" r:id="rId19"/>
    <p:sldId id="273" r:id="rId20"/>
    <p:sldId id="274" r:id="rId21"/>
    <p:sldId id="283" r:id="rId22"/>
    <p:sldId id="275" r:id="rId23"/>
    <p:sldId id="276" r:id="rId24"/>
    <p:sldId id="284" r:id="rId25"/>
    <p:sldId id="277" r:id="rId26"/>
    <p:sldId id="278" r:id="rId27"/>
    <p:sldId id="279" r:id="rId28"/>
    <p:sldId id="280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png>
</file>

<file path=ppt/media/image18.jp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753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923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4565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9957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6110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8627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2831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2934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874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535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893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564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10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783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67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472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895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F399536-779A-4B10-A625-341E33DCF35E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28EBB-76C4-45CB-B9C8-F5C3404C8B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7046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coursera.org/learn/dna-decoded/lecture/k2gYI/slice-and-dice-restriction-enzyme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42869-5E58-4675-A007-7D35AC9F57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Cloning Strategy Using PCR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F5B809-94EC-4640-96F6-C379F1DF2C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Brian Wiley</a:t>
            </a:r>
          </a:p>
          <a:p>
            <a:r>
              <a:rPr lang="en-US" dirty="0"/>
              <a:t>Bio212AA – Fall 2018</a:t>
            </a:r>
          </a:p>
        </p:txBody>
      </p:sp>
    </p:spTree>
    <p:extLst>
      <p:ext uri="{BB962C8B-B14F-4D97-AF65-F5344CB8AC3E}">
        <p14:creationId xmlns:p14="http://schemas.microsoft.com/office/powerpoint/2010/main" val="1438412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Amplification of GOI using PCR and Primers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59265"/>
            <a:ext cx="11608904" cy="5004752"/>
          </a:xfrm>
        </p:spPr>
        <p:txBody>
          <a:bodyPr>
            <a:normAutofit fontScale="85000" lnSpcReduction="200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Forward Primer for EGFP (5’ to 3’) EcoR1</a:t>
            </a:r>
          </a:p>
          <a:p>
            <a:pPr lvl="2">
              <a:spcBef>
                <a:spcPts val="400"/>
              </a:spcBef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CACA</a:t>
            </a:r>
            <a:r>
              <a:rPr 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Reverse Primer for EGFP (5’ to 3’) BamH1</a:t>
            </a:r>
          </a:p>
          <a:p>
            <a:pPr lvl="2">
              <a:spcBef>
                <a:spcPts val="400"/>
              </a:spcBef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CACA</a:t>
            </a:r>
            <a:r>
              <a:rPr 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GGATCC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TTACTTTGTACAGCTCGTCATGCCGA</a:t>
            </a:r>
          </a:p>
          <a:p>
            <a:pPr marL="457200" lvl="1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Round 1 PCR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5’ ATGGTGAGCAAGGGCGAGGAG……TCGGCATGACGAGCTGTACAAAGTAAGG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GGATCCTGTG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3’ TACCACTCGTTCCCGCTCCTC……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5’ CACA</a:t>
            </a:r>
            <a:r>
              <a:rPr 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  <a:endParaRPr 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3’ 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5’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Round 2 PCR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5’ ATGGTGAGCAAGGGCGAGGAG……TCGGCATGACGAGCTGTACAAAGTAAGG</a:t>
            </a:r>
            <a:r>
              <a:rPr lang="en-US" sz="18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GGATCCTGTG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3’ TACCACTCGTTCCCGCTCCTC……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8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8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8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ACAC 5</a:t>
            </a:r>
            <a:r>
              <a:rPr lang="en-US" altLang="en-US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TCGGCATGACGAGCTGTACAAAGTAAGG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GGATCCTGTG 3’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8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GGGGATCCTGTG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  <a:endParaRPr lang="en-US" sz="1800" b="1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ACAC 5</a:t>
            </a:r>
            <a:r>
              <a:rPr lang="en-US" altLang="en-US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8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8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5’</a:t>
            </a:r>
            <a:endParaRPr lang="en-US" altLang="en-US" sz="18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8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  <a:endParaRPr lang="en-US" sz="1800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800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8A0D5D8-4A04-478D-ADD1-B3BE5A48C304}"/>
              </a:ext>
            </a:extLst>
          </p:cNvPr>
          <p:cNvSpPr/>
          <p:nvPr/>
        </p:nvSpPr>
        <p:spPr>
          <a:xfrm>
            <a:off x="10329387" y="5180448"/>
            <a:ext cx="12795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9118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33BE9-BCB6-4093-B8C6-B2C179F79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Round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3CE79-9CCB-4A56-8361-73CAA0354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540" y="2052918"/>
            <a:ext cx="11569148" cy="4573169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Round 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5’ ATGGTGAGCAAGGGCGAGGAG……TCGGCATGACGAGCTGTACAAAGTAAGG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GGATCCTGTG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3’ TACCACTCGTTCCCGCTCCTC……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3’ 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TACCACTCGTTCCCGCTCCTC……</a:t>
            </a:r>
            <a:r>
              <a:rPr lang="en-US" alt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TCGGCATGACGAGCTGTACAAAGTAAGG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GGATCCTGTG 3’</a:t>
            </a:r>
            <a:endParaRPr 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3’ 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TCGGCATGACGAGCTGTACAAAGTAAGG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GGATCCTGTG 3’</a:t>
            </a:r>
            <a:endParaRPr lang="en-US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5’ CACA</a:t>
            </a:r>
            <a:r>
              <a:rPr 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TCGGCATGACGAGCTGTACAAAGTAAGG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GGATCCTGTG 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  <a:endParaRPr lang="en-US" sz="1600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600" i="1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5’ CACA</a:t>
            </a:r>
            <a:r>
              <a:rPr 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GGGGATCCTGTG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b="1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3’ 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GGGGATCCTGTG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3’ </a:t>
            </a: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5’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 3’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5’ CACA</a:t>
            </a:r>
            <a:r>
              <a:rPr lang="en-US" sz="16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GAATTC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ATGGTGAGCAAGGGCGAGGAG……</a:t>
            </a: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TCGGCATGACGAGCTGTACAAAGTAA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GGGGATCCTGTG</a:t>
            </a:r>
            <a:r>
              <a:rPr lang="en-US" alt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3’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3’ </a:t>
            </a:r>
            <a:r>
              <a:rPr lang="en-US" sz="1600" i="1" dirty="0">
                <a:latin typeface="Courier New" panose="02070309020205020404" pitchFamily="49" charset="0"/>
                <a:cs typeface="Courier New" panose="02070309020205020404" pitchFamily="49" charset="0"/>
              </a:rPr>
              <a:t>GTGTCTTAAGGG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TACCACTCGTTCCCGCTCCTC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AGCCGTACTGCTCGACATGTTTCATT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CC</a:t>
            </a:r>
            <a:r>
              <a:rPr lang="en-US" altLang="en-US" sz="16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CCTAGG</a:t>
            </a: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ACAC 5’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b="1" i="1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80A58B-2712-4E7D-A12A-1A1E908D80BF}"/>
              </a:ext>
            </a:extLst>
          </p:cNvPr>
          <p:cNvSpPr/>
          <p:nvPr/>
        </p:nvSpPr>
        <p:spPr>
          <a:xfrm>
            <a:off x="10329130" y="3877837"/>
            <a:ext cx="12795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6/8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37333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PCR Tests and Results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36" y="2052916"/>
            <a:ext cx="8164965" cy="4195481"/>
          </a:xfrm>
        </p:spPr>
        <p:txBody>
          <a:bodyPr>
            <a:normAutofit fontScale="92500" lnSpcReduction="20000"/>
          </a:bodyPr>
          <a:lstStyle/>
          <a:p>
            <a:r>
              <a:rPr lang="en-US" sz="1700" b="1" dirty="0"/>
              <a:t>November 5, 2018</a:t>
            </a:r>
          </a:p>
          <a:p>
            <a:pPr lvl="1"/>
            <a:r>
              <a:rPr lang="en-US" sz="1700" dirty="0"/>
              <a:t>EGFP at temperature gradient in 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°C </a:t>
            </a:r>
            <a:r>
              <a:rPr lang="en-US" sz="1700" dirty="0"/>
              <a:t>(65, 64.2, 63, 61.1, 58.7, 56.9, 55.7, 55)</a:t>
            </a:r>
          </a:p>
          <a:p>
            <a:pPr lvl="2"/>
            <a:r>
              <a:rPr lang="en-US" sz="1700" b="1" dirty="0"/>
              <a:t>PCR Worked</a:t>
            </a:r>
          </a:p>
          <a:p>
            <a:pPr lvl="1"/>
            <a:r>
              <a:rPr lang="en-US" sz="1700" dirty="0"/>
              <a:t>MK3 no DMSO at temperature gradient in 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°C </a:t>
            </a:r>
            <a:r>
              <a:rPr lang="en-US" sz="1700" dirty="0"/>
              <a:t>(65, 64.2, 63, 61.1, 58.7, 56.9, 55.7, 55)</a:t>
            </a:r>
          </a:p>
          <a:p>
            <a:pPr lvl="2"/>
            <a:r>
              <a:rPr lang="en-US" sz="1700" dirty="0"/>
              <a:t>PCR Did not Work</a:t>
            </a:r>
          </a:p>
          <a:p>
            <a:r>
              <a:rPr lang="en-US" sz="1700" b="1" dirty="0"/>
              <a:t>November 14, 2018</a:t>
            </a:r>
          </a:p>
          <a:p>
            <a:pPr lvl="1"/>
            <a:r>
              <a:rPr lang="en-US" sz="1700" dirty="0"/>
              <a:t>MK3 2% DMSO at temperature gradient in 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°C </a:t>
            </a:r>
            <a:r>
              <a:rPr lang="en-US" sz="1700" dirty="0"/>
              <a:t>(65, 64.2, 63, 61.1, 58.7, 56.9, 55.7, 55)</a:t>
            </a:r>
          </a:p>
          <a:p>
            <a:pPr lvl="2"/>
            <a:r>
              <a:rPr lang="en-US" sz="1700" dirty="0"/>
              <a:t>PCR Did not Work</a:t>
            </a:r>
          </a:p>
          <a:p>
            <a:r>
              <a:rPr lang="en-US" sz="1700" b="1" dirty="0"/>
              <a:t>November 14, 2018</a:t>
            </a:r>
          </a:p>
          <a:p>
            <a:pPr lvl="1"/>
            <a:r>
              <a:rPr lang="en-US" sz="1700" dirty="0"/>
              <a:t>MK3 3% and 5% DMSO at temperature gradient in 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°C </a:t>
            </a:r>
            <a:r>
              <a:rPr lang="en-US" sz="1700" dirty="0"/>
              <a:t>(65, 64.2, 63, 61.1, 58.7, 56.9, 55.7, 55)</a:t>
            </a:r>
          </a:p>
          <a:p>
            <a:pPr lvl="2"/>
            <a:r>
              <a:rPr lang="en-US" sz="1700" dirty="0"/>
              <a:t>PCR Did not Work</a:t>
            </a:r>
          </a:p>
          <a:p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75D19E-9F52-4E04-A3C1-FD6EDAE23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9301" y="2212318"/>
            <a:ext cx="3505200" cy="38766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6088F50-93DA-43A9-A52F-3D32348C7071}"/>
              </a:ext>
            </a:extLst>
          </p:cNvPr>
          <p:cNvSpPr/>
          <p:nvPr/>
        </p:nvSpPr>
        <p:spPr>
          <a:xfrm>
            <a:off x="9141655" y="1779612"/>
            <a:ext cx="21804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EGFP Results</a:t>
            </a:r>
          </a:p>
        </p:txBody>
      </p:sp>
    </p:spTree>
    <p:extLst>
      <p:ext uri="{BB962C8B-B14F-4D97-AF65-F5344CB8AC3E}">
        <p14:creationId xmlns:p14="http://schemas.microsoft.com/office/powerpoint/2010/main" val="3632295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PCR Failing for MK3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36" y="2052916"/>
            <a:ext cx="8164965" cy="4195481"/>
          </a:xfrm>
        </p:spPr>
        <p:txBody>
          <a:bodyPr>
            <a:normAutofit/>
          </a:bodyPr>
          <a:lstStyle/>
          <a:p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D36D61-2DE7-4BD5-88E9-86F0B7577C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5885" r="12772" b="15885"/>
          <a:stretch/>
        </p:blipFill>
        <p:spPr>
          <a:xfrm>
            <a:off x="314337" y="2254933"/>
            <a:ext cx="2667000" cy="3276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32B2CC-505F-4680-92E3-7A4CBF0216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6" r="37944"/>
          <a:stretch/>
        </p:blipFill>
        <p:spPr>
          <a:xfrm>
            <a:off x="9291722" y="1894864"/>
            <a:ext cx="2585941" cy="36472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4270E1-0406-4A6D-AC17-F807153EAE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78"/>
          <a:stretch/>
        </p:blipFill>
        <p:spPr>
          <a:xfrm>
            <a:off x="3275756" y="2757268"/>
            <a:ext cx="2667000" cy="27852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681693-04AA-40D9-B783-32F52AE000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175" y="2756871"/>
            <a:ext cx="2752725" cy="2785213"/>
          </a:xfrm>
          <a:prstGeom prst="rect">
            <a:avLst/>
          </a:prstGeom>
        </p:spPr>
      </p:pic>
      <p:sp>
        <p:nvSpPr>
          <p:cNvPr id="11" name="Left Brace 10">
            <a:extLst>
              <a:ext uri="{FF2B5EF4-FFF2-40B4-BE49-F238E27FC236}">
                <a16:creationId xmlns:a16="http://schemas.microsoft.com/office/drawing/2014/main" id="{2C216801-7E3B-4230-B53A-8476BD0AC9AF}"/>
              </a:ext>
            </a:extLst>
          </p:cNvPr>
          <p:cNvSpPr/>
          <p:nvPr/>
        </p:nvSpPr>
        <p:spPr>
          <a:xfrm rot="5400000">
            <a:off x="4257279" y="-1899026"/>
            <a:ext cx="703955" cy="8428384"/>
          </a:xfrm>
          <a:prstGeom prst="leftBrace">
            <a:avLst>
              <a:gd name="adj1" fmla="val 8333"/>
              <a:gd name="adj2" fmla="val 49845"/>
            </a:avLst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E6FE6E-6838-40DB-8A8F-BE725D504162}"/>
              </a:ext>
            </a:extLst>
          </p:cNvPr>
          <p:cNvSpPr txBox="1"/>
          <p:nvPr/>
        </p:nvSpPr>
        <p:spPr>
          <a:xfrm>
            <a:off x="4099047" y="1528780"/>
            <a:ext cx="1020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Failed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196F06-DF8C-410C-BCEB-59114C579F1D}"/>
              </a:ext>
            </a:extLst>
          </p:cNvPr>
          <p:cNvSpPr txBox="1"/>
          <p:nvPr/>
        </p:nvSpPr>
        <p:spPr>
          <a:xfrm>
            <a:off x="965599" y="5621261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11-14-2018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C4298D-D0E8-40BB-8241-FB73B7843E69}"/>
              </a:ext>
            </a:extLst>
          </p:cNvPr>
          <p:cNvSpPr txBox="1"/>
          <p:nvPr/>
        </p:nvSpPr>
        <p:spPr>
          <a:xfrm>
            <a:off x="3927017" y="5632209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11-21-2018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8148E9-9EE9-459C-B2C7-9407634298CC}"/>
              </a:ext>
            </a:extLst>
          </p:cNvPr>
          <p:cNvSpPr txBox="1"/>
          <p:nvPr/>
        </p:nvSpPr>
        <p:spPr>
          <a:xfrm>
            <a:off x="6931299" y="5621261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11-26-2018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D9268A-6855-4F08-8648-05101E75920B}"/>
              </a:ext>
            </a:extLst>
          </p:cNvPr>
          <p:cNvSpPr txBox="1"/>
          <p:nvPr/>
        </p:nvSpPr>
        <p:spPr>
          <a:xfrm>
            <a:off x="9967526" y="5621261"/>
            <a:ext cx="1236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12-3-2018</a:t>
            </a:r>
          </a:p>
          <a:p>
            <a:pPr algn="ctr"/>
            <a:r>
              <a:rPr lang="en-US" dirty="0"/>
              <a:t>Worked</a:t>
            </a:r>
          </a:p>
        </p:txBody>
      </p:sp>
    </p:spTree>
    <p:extLst>
      <p:ext uri="{BB962C8B-B14F-4D97-AF65-F5344CB8AC3E}">
        <p14:creationId xmlns:p14="http://schemas.microsoft.com/office/powerpoint/2010/main" val="3675575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 Shooting PCR for MK3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211888" cy="4195481"/>
          </a:xfrm>
        </p:spPr>
        <p:txBody>
          <a:bodyPr>
            <a:normAutofit/>
          </a:bodyPr>
          <a:lstStyle/>
          <a:p>
            <a:r>
              <a:rPr lang="en-US" b="1" dirty="0"/>
              <a:t>December 3, 2015</a:t>
            </a:r>
          </a:p>
          <a:p>
            <a:pPr lvl="1"/>
            <a:r>
              <a:rPr lang="en-US" dirty="0"/>
              <a:t>Adding DMSO – No Result</a:t>
            </a:r>
          </a:p>
          <a:p>
            <a:pPr lvl="1"/>
            <a:r>
              <a:rPr lang="en-US" dirty="0"/>
              <a:t>Varying DMSO – No Result</a:t>
            </a:r>
          </a:p>
          <a:p>
            <a:pPr lvl="1"/>
            <a:r>
              <a:rPr lang="en-US" dirty="0"/>
              <a:t>Steps to Troubleshoot:</a:t>
            </a:r>
          </a:p>
          <a:p>
            <a:pPr lvl="2"/>
            <a:r>
              <a:rPr lang="en-US" dirty="0"/>
              <a:t>1) Varying annealing temperature gradient in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°C </a:t>
            </a:r>
            <a:r>
              <a:rPr lang="en-US" dirty="0"/>
              <a:t>(60, 58.9, 57, 54.1, 50.5, 47.9, 46, 45)</a:t>
            </a:r>
          </a:p>
          <a:p>
            <a:pPr lvl="2"/>
            <a:r>
              <a:rPr lang="en-US" dirty="0"/>
              <a:t>2) Use different source template at same gradient as above</a:t>
            </a:r>
          </a:p>
          <a:p>
            <a:pPr lvl="2"/>
            <a:r>
              <a:rPr lang="en-US" dirty="0"/>
              <a:t>3) Add DMSO at same gradient as above</a:t>
            </a:r>
          </a:p>
          <a:p>
            <a:r>
              <a:rPr lang="en-US" b="1" dirty="0"/>
              <a:t>Results: Worked for all 3.  Temperature was Issue.</a:t>
            </a:r>
          </a:p>
          <a:p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DF59D-E60E-42CC-B346-9640BAADAC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6"/>
          <a:stretch/>
        </p:blipFill>
        <p:spPr>
          <a:xfrm>
            <a:off x="7751298" y="2052918"/>
            <a:ext cx="4205090" cy="364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459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b="1" dirty="0"/>
              <a:t>Digest of Plasmid Vector, Purification, Phosphatase Treatment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080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Digest, Purify, Phosphatase </a:t>
            </a:r>
            <a:br>
              <a:rPr lang="en-US" dirty="0"/>
            </a:br>
            <a:r>
              <a:rPr lang="en-US" dirty="0"/>
              <a:t>Plasmid Vector</a:t>
            </a:r>
            <a:br>
              <a:rPr lang="en-US" b="1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068271" cy="4195481"/>
          </a:xfrm>
        </p:spPr>
        <p:txBody>
          <a:bodyPr>
            <a:normAutofit/>
          </a:bodyPr>
          <a:lstStyle/>
          <a:p>
            <a:r>
              <a:rPr lang="en-US" dirty="0"/>
              <a:t>Digest with same restriction enzymes to create sticky ends for insert to attach</a:t>
            </a:r>
          </a:p>
          <a:p>
            <a:r>
              <a:rPr lang="en-US" dirty="0"/>
              <a:t>Purify the digested plasmid so that we get rid of traces of undigested vector</a:t>
            </a:r>
          </a:p>
          <a:p>
            <a:r>
              <a:rPr lang="en-US" dirty="0"/>
              <a:t>Treat with Phosphatase</a:t>
            </a:r>
          </a:p>
          <a:p>
            <a:pPr lvl="1"/>
            <a:r>
              <a:rPr lang="en-US" dirty="0"/>
              <a:t>Prevents reannealing of circular vector during ligation</a:t>
            </a:r>
          </a:p>
          <a:p>
            <a:pPr lvl="1"/>
            <a:r>
              <a:rPr lang="en-US" dirty="0"/>
              <a:t>Ensures only insert with phosphate ends can anneal inside vector.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A63D14-45C3-4D32-A91A-6BD568ACA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372" y="4497998"/>
            <a:ext cx="3884148" cy="18294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E1E29B-0620-4163-8AE3-EA8025F18E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481" y="4231547"/>
            <a:ext cx="3535679" cy="25445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9A0B39B-C081-4A60-9B1F-18401865EBE8}"/>
              </a:ext>
            </a:extLst>
          </p:cNvPr>
          <p:cNvSpPr/>
          <p:nvPr/>
        </p:nvSpPr>
        <p:spPr>
          <a:xfrm>
            <a:off x="2792488" y="6405282"/>
            <a:ext cx="4095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http://escience.ws/b572/L6/L6.htm</a:t>
            </a:r>
          </a:p>
        </p:txBody>
      </p:sp>
    </p:spTree>
    <p:extLst>
      <p:ext uri="{BB962C8B-B14F-4D97-AF65-F5344CB8AC3E}">
        <p14:creationId xmlns:p14="http://schemas.microsoft.com/office/powerpoint/2010/main" val="3017850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Vector, Purification, Phosphatase Treatment</a:t>
            </a:r>
          </a:p>
          <a:p>
            <a:r>
              <a:rPr lang="en-US" b="1" dirty="0"/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963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Purify, Digest, Purify</a:t>
            </a:r>
            <a:br>
              <a:rPr lang="en-US" dirty="0"/>
            </a:br>
            <a:r>
              <a:rPr lang="en-US" dirty="0"/>
              <a:t>Insert GOI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068271" cy="4195481"/>
          </a:xfrm>
        </p:spPr>
        <p:txBody>
          <a:bodyPr>
            <a:normAutofit/>
          </a:bodyPr>
          <a:lstStyle/>
          <a:p>
            <a:r>
              <a:rPr lang="en-US" dirty="0"/>
              <a:t>Need to Purify to remove polymerase enzyme and buffer</a:t>
            </a:r>
          </a:p>
          <a:p>
            <a:r>
              <a:rPr lang="en-US" dirty="0"/>
              <a:t>Digest so that we isolate the gene of interest and remove primers</a:t>
            </a:r>
          </a:p>
          <a:p>
            <a:r>
              <a:rPr lang="en-US" dirty="0"/>
              <a:t>Purify again so that we can remove digestion enzymes to allow for better ligation ability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071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Vector, Purification, Phosphatase Treatment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b="1" dirty="0"/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182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C810B-7A7A-4287-ACCA-044243E1F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6AAB2-53B4-4DE0-A4D3-5BCCD0C31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of the cloning project is to successfully amplify GOI from plasmid DNA through PCR and then digest plasmids and the GOI to insert into plasmid.</a:t>
            </a:r>
          </a:p>
          <a:p>
            <a:r>
              <a:rPr lang="en-US" dirty="0"/>
              <a:t>We can then transform bacteria and grow the plasmid with the inserted GOI to make a lot of that GOI.  </a:t>
            </a:r>
          </a:p>
          <a:p>
            <a:r>
              <a:rPr lang="en-US" dirty="0"/>
              <a:t>Reason we use plasmid vectors instead of the entire plasmid that have the GOI is because if the plasmid containing the GOI is very large transformation efficiency decreases.</a:t>
            </a:r>
          </a:p>
          <a:p>
            <a:r>
              <a:rPr lang="en-US" dirty="0"/>
              <a:t>We can also inserted more then one GOI.</a:t>
            </a:r>
          </a:p>
          <a:p>
            <a:pPr lvl="1"/>
            <a:r>
              <a:rPr lang="en-US" dirty="0"/>
              <a:t>Better to do sequentially then all at once.</a:t>
            </a:r>
          </a:p>
        </p:txBody>
      </p:sp>
    </p:spTree>
    <p:extLst>
      <p:ext uri="{BB962C8B-B14F-4D97-AF65-F5344CB8AC3E}">
        <p14:creationId xmlns:p14="http://schemas.microsoft.com/office/powerpoint/2010/main" val="29923943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Ligation Process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86C9F3-4C4E-48CF-BA1B-EC5145D5E2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03312" y="2052918"/>
                <a:ext cx="10068271" cy="4195481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Setup control</a:t>
                </a:r>
              </a:p>
              <a:p>
                <a:r>
                  <a:rPr lang="en-US" dirty="0"/>
                  <a:t>1:3 Ratio Vector to Insert</a:t>
                </a:r>
              </a:p>
              <a:p>
                <a:r>
                  <a:rPr lang="en-US" dirty="0"/>
                  <a:t>1:7 Ratio Vector to Insert</a:t>
                </a:r>
              </a:p>
              <a:p>
                <a:pPr marL="0" indent="0">
                  <a:buNone/>
                </a:pPr>
                <a:r>
                  <a:rPr lang="en-US" dirty="0"/>
                  <a:t>Formula for Insert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𝐼𝑛𝑠𝑒𝑟𝑡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𝑀𝑎𝑠𝑠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𝑃𝑙𝑎𝑠𝑚𝑖𝑑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∗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𝐿𝑒𝑛𝑔𝑡h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𝐼𝑛𝑠𝑒𝑟𝑡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𝐿𝑒𝑛𝑔𝑡h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𝑃𝑙𝑎𝑠𝑚𝑖𝑑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𝑀𝑜𝑙𝑒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𝑅𝑎𝑡𝑖𝑜</m:t>
                    </m:r>
                  </m:oMath>
                </a14:m>
                <a:endParaRPr lang="en-US" dirty="0"/>
              </a:p>
              <a:p>
                <a:pPr lvl="2"/>
                <a:endParaRPr lang="en-US" dirty="0"/>
              </a:p>
              <a:p>
                <a:pPr marL="457200" lvl="1" indent="0">
                  <a:buNone/>
                </a:pPr>
                <a:endParaRPr lang="en-US" dirty="0"/>
              </a:p>
              <a:p>
                <a:pPr marL="457200" lvl="1" indent="0">
                  <a:buNone/>
                </a:pP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86C9F3-4C4E-48CF-BA1B-EC5145D5E2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3312" y="2052918"/>
                <a:ext cx="10068271" cy="4195481"/>
              </a:xfrm>
              <a:blipFill>
                <a:blip r:embed="rId2"/>
                <a:stretch>
                  <a:fillRect l="-666" t="-8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587B544-7BFA-4672-B3EA-32D2D8A0D7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1593343"/>
              </p:ext>
            </p:extLst>
          </p:nvPr>
        </p:nvGraphicFramePr>
        <p:xfrm>
          <a:off x="2073447" y="4473934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13778670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954018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436015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904887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*All amounts in µL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Vector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1:3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1:7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133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pUC19 Vector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9552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EGFP Insert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316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Ligase 10x Buffer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433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15.18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1728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DNA Ligase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83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8739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Ligation Mechanism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603F94E-A2A6-4342-9D27-637813305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538" y="1301978"/>
            <a:ext cx="7575176" cy="545051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E35825-0044-4DC1-A64D-5A61BECC293C}"/>
              </a:ext>
            </a:extLst>
          </p:cNvPr>
          <p:cNvSpPr/>
          <p:nvPr/>
        </p:nvSpPr>
        <p:spPr>
          <a:xfrm>
            <a:off x="8740335" y="2963229"/>
            <a:ext cx="33156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http://easylifescienceworld.com/wp-content/uploads/2018/05/a-1.png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073047-8A65-411B-8FBB-777A5465C0B9}"/>
              </a:ext>
            </a:extLst>
          </p:cNvPr>
          <p:cNvSpPr txBox="1"/>
          <p:nvPr/>
        </p:nvSpPr>
        <p:spPr>
          <a:xfrm>
            <a:off x="4797132" y="1301978"/>
            <a:ext cx="4105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* Ligase uses a special lysine amino acid in addition to ATP/NAD+ (nicotinamide adenine dinucleotide) cofactor</a:t>
            </a:r>
          </a:p>
        </p:txBody>
      </p:sp>
    </p:spTree>
    <p:extLst>
      <p:ext uri="{BB962C8B-B14F-4D97-AF65-F5344CB8AC3E}">
        <p14:creationId xmlns:p14="http://schemas.microsoft.com/office/powerpoint/2010/main" val="3936941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Vector, Purification, Phosphatase Treatment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b="1" dirty="0"/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668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490210"/>
            <a:ext cx="10068271" cy="4195481"/>
          </a:xfrm>
        </p:spPr>
        <p:txBody>
          <a:bodyPr>
            <a:normAutofit/>
          </a:bodyPr>
          <a:lstStyle/>
          <a:p>
            <a:r>
              <a:rPr lang="en-US" dirty="0"/>
              <a:t>We proceed with same process when transforming pUC19 vector</a:t>
            </a:r>
          </a:p>
          <a:p>
            <a:pPr lvl="1"/>
            <a:r>
              <a:rPr lang="en-US" dirty="0"/>
              <a:t>Add 120 IPTG and X-gal to ampicillin agar plates</a:t>
            </a:r>
          </a:p>
          <a:p>
            <a:pPr lvl="2"/>
            <a:r>
              <a:rPr lang="en-US" dirty="0"/>
              <a:t>IPTG induces functional </a:t>
            </a:r>
            <a:r>
              <a:rPr lang="el-GR" dirty="0"/>
              <a:t>β-</a:t>
            </a:r>
            <a:r>
              <a:rPr lang="en-US" dirty="0"/>
              <a:t>galatosidase enzyme activation</a:t>
            </a:r>
          </a:p>
          <a:p>
            <a:pPr lvl="2"/>
            <a:r>
              <a:rPr lang="en-US" dirty="0"/>
              <a:t>If </a:t>
            </a:r>
            <a:r>
              <a:rPr lang="el-GR" dirty="0"/>
              <a:t>β-</a:t>
            </a:r>
            <a:r>
              <a:rPr lang="en-US" dirty="0"/>
              <a:t>galatosidase is produced, X-gal hydrolyzes and dimerizes to make blue pigment</a:t>
            </a:r>
          </a:p>
          <a:p>
            <a:r>
              <a:rPr lang="en-US" dirty="0"/>
              <a:t>The insert vector is inserted within the MCS which changes the sequence and therefore disrupts the gene expression within the lacZ operon.</a:t>
            </a:r>
          </a:p>
          <a:p>
            <a:r>
              <a:rPr lang="en-US" dirty="0"/>
              <a:t>After plating and incubation we will see that the colonies that are blue did not take up the EGFP vector in the MCS while the white colonies were successful.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7894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CBDF6B-1F6D-4BD2-9EE4-589F7062D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166" y="1461865"/>
            <a:ext cx="7739473" cy="43525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9B7E20F-4B95-4A47-99D4-B460EA2893AC}"/>
              </a:ext>
            </a:extLst>
          </p:cNvPr>
          <p:cNvSpPr/>
          <p:nvPr/>
        </p:nvSpPr>
        <p:spPr>
          <a:xfrm>
            <a:off x="3761623" y="581443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https://www.sigmaaldrich.com/technical-documents/articles/biology/blue-white-screening.html</a:t>
            </a:r>
          </a:p>
        </p:txBody>
      </p:sp>
    </p:spTree>
    <p:extLst>
      <p:ext uri="{BB962C8B-B14F-4D97-AF65-F5344CB8AC3E}">
        <p14:creationId xmlns:p14="http://schemas.microsoft.com/office/powerpoint/2010/main" val="4036758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Vector, Purification, Phosphatase Treatment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b="1" dirty="0"/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1261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 and Grow Colonies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1864" y="1853248"/>
            <a:ext cx="10068271" cy="4195481"/>
          </a:xfrm>
        </p:spPr>
        <p:txBody>
          <a:bodyPr>
            <a:normAutofit/>
          </a:bodyPr>
          <a:lstStyle/>
          <a:p>
            <a:r>
              <a:rPr lang="en-US" dirty="0"/>
              <a:t>Pick white colonies that have taken up the EGFP insert</a:t>
            </a:r>
          </a:p>
          <a:p>
            <a:r>
              <a:rPr lang="en-US" dirty="0"/>
              <a:t>Grow in LB media over night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1026" name="Picture 2" descr="9e97859a-331c-4b61-8588-0974e56b4ca9@namprd13">
            <a:extLst>
              <a:ext uri="{FF2B5EF4-FFF2-40B4-BE49-F238E27FC236}">
                <a16:creationId xmlns:a16="http://schemas.microsoft.com/office/drawing/2014/main" id="{DABDDC91-9DC8-4385-B16C-76394A8AD5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4" r="5080"/>
          <a:stretch/>
        </p:blipFill>
        <p:spPr bwMode="auto">
          <a:xfrm rot="5400000">
            <a:off x="127682" y="3037354"/>
            <a:ext cx="3477953" cy="3521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429f7a60-4961-44fa-953f-7dbee7100ab7@namprd13">
            <a:extLst>
              <a:ext uri="{FF2B5EF4-FFF2-40B4-BE49-F238E27FC236}">
                <a16:creationId xmlns:a16="http://schemas.microsoft.com/office/drawing/2014/main" id="{5D202148-397A-41CC-9BE4-97546CF06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987484" y="2826029"/>
            <a:ext cx="5099779" cy="3902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f140d034-5f54-4cbc-96ba-848fa2685cb9@namprd13">
            <a:extLst>
              <a:ext uri="{FF2B5EF4-FFF2-40B4-BE49-F238E27FC236}">
                <a16:creationId xmlns:a16="http://schemas.microsoft.com/office/drawing/2014/main" id="{F38BD022-5F20-4A9B-A3BE-093E0B21D9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7" t="5966" r="7991"/>
          <a:stretch/>
        </p:blipFill>
        <p:spPr bwMode="auto">
          <a:xfrm rot="5400000">
            <a:off x="3836400" y="3393697"/>
            <a:ext cx="2941983" cy="2767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06091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Vector, Purification, Phosphatase Treatment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b="1" dirty="0"/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856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Miniprep and Restriction Digest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647986" cy="4195481"/>
          </a:xfrm>
        </p:spPr>
        <p:txBody>
          <a:bodyPr>
            <a:normAutofit/>
          </a:bodyPr>
          <a:lstStyle/>
          <a:p>
            <a:r>
              <a:rPr lang="en-US" dirty="0"/>
              <a:t>Follow miniprep process</a:t>
            </a:r>
          </a:p>
          <a:p>
            <a:pPr lvl="1"/>
            <a:r>
              <a:rPr lang="en-US" dirty="0"/>
              <a:t>Isolate Plasmid DNA from Bacteria DNA</a:t>
            </a:r>
          </a:p>
          <a:p>
            <a:r>
              <a:rPr lang="en-US" dirty="0"/>
              <a:t>Digest plasmid with restriction Enzymes:</a:t>
            </a:r>
          </a:p>
          <a:p>
            <a:pPr lvl="1"/>
            <a:r>
              <a:rPr lang="en-US" dirty="0"/>
              <a:t>EcorR1 and BamH1</a:t>
            </a:r>
          </a:p>
          <a:p>
            <a:r>
              <a:rPr lang="en-US" dirty="0"/>
              <a:t>Run on gel to confirm there is a band at length of EGFP vector insert (see red arrow)</a:t>
            </a:r>
          </a:p>
          <a:p>
            <a:r>
              <a:rPr lang="en-US" dirty="0"/>
              <a:t>Show band for EGFP in lanes 1, 2, 3 for 1:3 ratio and lanes 5, 7, 8 for 1:7 ratio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295378-A14B-4AC8-AB6B-F3E363D1D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72" y="2168769"/>
            <a:ext cx="3638771" cy="419770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19262D3-2157-45A9-B5A9-FD051A132DB2}"/>
              </a:ext>
            </a:extLst>
          </p:cNvPr>
          <p:cNvCxnSpPr>
            <a:cxnSpLocks/>
          </p:cNvCxnSpPr>
          <p:nvPr/>
        </p:nvCxnSpPr>
        <p:spPr>
          <a:xfrm flipH="1">
            <a:off x="9896476" y="4019550"/>
            <a:ext cx="895349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050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E0E44-DB48-40D3-A517-99F2386B7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45823-32BC-49A9-9F63-C3A38D682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Agriculture and GMO</a:t>
            </a:r>
          </a:p>
          <a:p>
            <a:r>
              <a:rPr lang="en-US" dirty="0"/>
              <a:t>Medicine:</a:t>
            </a:r>
          </a:p>
          <a:p>
            <a:pPr lvl="1"/>
            <a:r>
              <a:rPr lang="en-US" dirty="0"/>
              <a:t>Protein Hormones – Insulin</a:t>
            </a:r>
          </a:p>
          <a:p>
            <a:pPr lvl="1"/>
            <a:r>
              <a:rPr lang="en-US" dirty="0"/>
              <a:t>Vitamins</a:t>
            </a:r>
          </a:p>
          <a:p>
            <a:pPr lvl="1"/>
            <a:r>
              <a:rPr lang="en-US" dirty="0"/>
              <a:t>Antibiotics</a:t>
            </a:r>
          </a:p>
          <a:p>
            <a:r>
              <a:rPr lang="en-US" dirty="0"/>
              <a:t>Creating Gene Libraries</a:t>
            </a:r>
          </a:p>
          <a:p>
            <a:r>
              <a:rPr lang="en-US" dirty="0"/>
              <a:t>Gene Therapy – Correcting Genetic Disorders</a:t>
            </a:r>
          </a:p>
          <a:p>
            <a:pPr lvl="1"/>
            <a:r>
              <a:rPr lang="en-US" dirty="0"/>
              <a:t>Germ (ethical issues) or Somatic</a:t>
            </a:r>
          </a:p>
        </p:txBody>
      </p:sp>
    </p:spTree>
    <p:extLst>
      <p:ext uri="{BB962C8B-B14F-4D97-AF65-F5344CB8AC3E}">
        <p14:creationId xmlns:p14="http://schemas.microsoft.com/office/powerpoint/2010/main" val="212132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6E92A-799C-4540-A356-5C1D437B1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b="1" dirty="0"/>
              <a:t>Transformation and miniprep of plasmid vector and insert vector with GOI</a:t>
            </a:r>
          </a:p>
          <a:p>
            <a:r>
              <a:rPr lang="en-US" b="1" dirty="0"/>
              <a:t>Amplification of GOI using PCR and Primers</a:t>
            </a:r>
          </a:p>
          <a:p>
            <a:r>
              <a:rPr lang="en-US" b="1" dirty="0"/>
              <a:t>Digest of Plasmid Vector, Purification, Phosphatase Treatment</a:t>
            </a:r>
          </a:p>
          <a:p>
            <a:r>
              <a:rPr lang="en-US" b="1" dirty="0"/>
              <a:t>Purification of PCR Reactions, Restriction Digest of PCR, and Purification</a:t>
            </a:r>
          </a:p>
          <a:p>
            <a:r>
              <a:rPr lang="en-US" b="1" dirty="0"/>
              <a:t>Ligation</a:t>
            </a:r>
          </a:p>
          <a:p>
            <a:r>
              <a:rPr lang="en-US" b="1" dirty="0"/>
              <a:t>Transformation</a:t>
            </a:r>
          </a:p>
          <a:p>
            <a:r>
              <a:rPr lang="en-US" b="1" dirty="0"/>
              <a:t>Pick and Grow Colonies</a:t>
            </a:r>
          </a:p>
          <a:p>
            <a:r>
              <a:rPr lang="en-US" b="1" dirty="0"/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792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b="1" dirty="0"/>
              <a:t>Transformation and midiprep of plasmid vector and insert vector with GOI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285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B847C-6B05-47BD-A6A5-75738C695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and Midiprep for Plasmid and GOI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913B1-1D7E-4B57-AE31-09EE4FB85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Transformation of chemically competent cells</a:t>
            </a:r>
          </a:p>
          <a:p>
            <a:pPr lvl="1"/>
            <a:r>
              <a:rPr lang="en-US" dirty="0"/>
              <a:t>Requires plating and picking colonies – AmpR</a:t>
            </a:r>
          </a:p>
          <a:p>
            <a:pPr lvl="1"/>
            <a:r>
              <a:rPr lang="en-US" dirty="0"/>
              <a:t>Grow colonies in LB</a:t>
            </a:r>
          </a:p>
          <a:p>
            <a:r>
              <a:rPr lang="en-US" dirty="0"/>
              <a:t>Midiprep of all 4 plasmids: </a:t>
            </a:r>
          </a:p>
          <a:p>
            <a:pPr lvl="1"/>
            <a:r>
              <a:rPr lang="en-US" dirty="0"/>
              <a:t>MK3 to go into pCIP</a:t>
            </a:r>
          </a:p>
          <a:p>
            <a:pPr lvl="1"/>
            <a:r>
              <a:rPr lang="en-US" dirty="0"/>
              <a:t>EGFP to go into pUC19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5C90CE-906F-40B7-8BD8-5007027D3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569" y="2359683"/>
            <a:ext cx="4142966" cy="36190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5805AA8-A855-448A-8F11-DCD17AD1131F}"/>
              </a:ext>
            </a:extLst>
          </p:cNvPr>
          <p:cNvSpPr/>
          <p:nvPr/>
        </p:nvSpPr>
        <p:spPr>
          <a:xfrm>
            <a:off x="7807569" y="5978768"/>
            <a:ext cx="3991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https://www.addgene.org/13031/</a:t>
            </a:r>
          </a:p>
        </p:txBody>
      </p:sp>
    </p:spTree>
    <p:extLst>
      <p:ext uri="{BB962C8B-B14F-4D97-AF65-F5344CB8AC3E}">
        <p14:creationId xmlns:p14="http://schemas.microsoft.com/office/powerpoint/2010/main" val="276607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9F0-9C31-4035-B660-159AA8A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04375" cy="419548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 and miniprep of plasmid vector and insert vector with GOI</a:t>
            </a:r>
          </a:p>
          <a:p>
            <a:r>
              <a:rPr lang="en-US" b="1" dirty="0"/>
              <a:t>Amplification of GOI using PCR and Primers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Digest of Plasmid Vector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Purification of PCR Reactions, Restriction Digest of PCR, and Purification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Ligation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Transformation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Pick and Grow Colonies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Miniprep and Restriction Digest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89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Amplification of GOI using PCR and Primers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Reason:  Must amplify the entire gene of interest from the beginning start codon to end codon so gene can be expressed into protein.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 of two restriction enzyme primers, forward and reverse, prevents inversion of GOI into the plasmid DNA later on.</a:t>
            </a:r>
          </a:p>
          <a:p>
            <a:pPr lvl="1"/>
            <a:r>
              <a:rPr lang="en-US" dirty="0">
                <a:hlinkClick r:id="rId2"/>
              </a:rPr>
              <a:t>https://www.coursera.org/learn/dna-decoded/lecture/k2gYI/slice-and-dice-restriction-enzymes</a:t>
            </a:r>
            <a:endParaRPr lang="en-US" dirty="0"/>
          </a:p>
          <a:p>
            <a:pPr lvl="1"/>
            <a:r>
              <a:rPr lang="en-US" dirty="0"/>
              <a:t>7:55 to 8:55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DDF89-3E55-48B3-874C-C8B61EE83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024" y="4909625"/>
            <a:ext cx="4407951" cy="180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742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8383-40C1-4CD0-B23C-0150E44B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Amplification of GOI using PCR and Primers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C9F3-4C4E-48CF-BA1B-EC5145D5E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PCR Master Mix</a:t>
            </a:r>
          </a:p>
          <a:p>
            <a:pPr lvl="1"/>
            <a:r>
              <a:rPr lang="en-US" dirty="0"/>
              <a:t>50 µL total for each tube (8 tubes)</a:t>
            </a:r>
          </a:p>
          <a:p>
            <a:pPr lvl="2"/>
            <a:r>
              <a:rPr lang="en-US" dirty="0"/>
              <a:t>Template DNA – 1 µL</a:t>
            </a:r>
          </a:p>
          <a:p>
            <a:pPr lvl="2"/>
            <a:r>
              <a:rPr lang="en-US" dirty="0"/>
              <a:t>Forward Primer – 2 µL</a:t>
            </a:r>
          </a:p>
          <a:p>
            <a:pPr lvl="2"/>
            <a:r>
              <a:rPr lang="en-US" dirty="0"/>
              <a:t>Reverse Primer – 2 µL</a:t>
            </a:r>
          </a:p>
          <a:p>
            <a:pPr lvl="2"/>
            <a:r>
              <a:rPr lang="en-US" dirty="0"/>
              <a:t>Deoxyribonucleotide triphosphates (A, C, G, T) – 1 µL</a:t>
            </a:r>
          </a:p>
          <a:p>
            <a:pPr lvl="2"/>
            <a:r>
              <a:rPr lang="en-US" dirty="0"/>
              <a:t>10x </a:t>
            </a:r>
            <a:r>
              <a:rPr lang="en-US" i="1" dirty="0"/>
              <a:t>Taq Buffer – 5 </a:t>
            </a:r>
            <a:r>
              <a:rPr lang="en-US" dirty="0"/>
              <a:t>µL</a:t>
            </a:r>
            <a:endParaRPr lang="en-US" i="1" dirty="0"/>
          </a:p>
          <a:p>
            <a:pPr lvl="2"/>
            <a:r>
              <a:rPr lang="en-US" i="1" dirty="0"/>
              <a:t>H</a:t>
            </a:r>
            <a:r>
              <a:rPr lang="en-US" i="1" baseline="-25000" dirty="0"/>
              <a:t>2</a:t>
            </a:r>
            <a:r>
              <a:rPr lang="en-US" i="1" dirty="0"/>
              <a:t>0</a:t>
            </a:r>
            <a:r>
              <a:rPr lang="en-US" dirty="0"/>
              <a:t> – 38.6 µL</a:t>
            </a:r>
          </a:p>
          <a:p>
            <a:pPr lvl="2"/>
            <a:r>
              <a:rPr lang="en-US" dirty="0"/>
              <a:t>Taq (Thermus Aquaticus) Enzyme – 0.4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1AC907-C518-47C1-A35A-B4B0786C1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2824" y="4600269"/>
            <a:ext cx="4296033" cy="1948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22344A-237C-49FF-B0D7-83449DF7B54D}"/>
              </a:ext>
            </a:extLst>
          </p:cNvPr>
          <p:cNvSpPr/>
          <p:nvPr/>
        </p:nvSpPr>
        <p:spPr>
          <a:xfrm>
            <a:off x="5945944" y="6519446"/>
            <a:ext cx="643362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https://sites.psu.edu/pashun/2017/10/06/thermus-aquaticus/</a:t>
            </a:r>
          </a:p>
        </p:txBody>
      </p:sp>
    </p:spTree>
    <p:extLst>
      <p:ext uri="{BB962C8B-B14F-4D97-AF65-F5344CB8AC3E}">
        <p14:creationId xmlns:p14="http://schemas.microsoft.com/office/powerpoint/2010/main" val="4810880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696</TotalTime>
  <Words>1411</Words>
  <Application>Microsoft Office PowerPoint</Application>
  <PresentationFormat>Widescreen</PresentationFormat>
  <Paragraphs>281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Cambria Math</vt:lpstr>
      <vt:lpstr>Century Gothic</vt:lpstr>
      <vt:lpstr>Courier New</vt:lpstr>
      <vt:lpstr>Wingdings 3</vt:lpstr>
      <vt:lpstr>Ion</vt:lpstr>
      <vt:lpstr>Cloning Strategy Using PCR</vt:lpstr>
      <vt:lpstr>Description</vt:lpstr>
      <vt:lpstr>Practical Uses</vt:lpstr>
      <vt:lpstr>Major Steps</vt:lpstr>
      <vt:lpstr>PowerPoint Presentation</vt:lpstr>
      <vt:lpstr>Transformation and Midiprep for Plasmid and GOI Vector</vt:lpstr>
      <vt:lpstr>PowerPoint Presentation</vt:lpstr>
      <vt:lpstr>Amplification of GOI using PCR and Primers </vt:lpstr>
      <vt:lpstr>Amplification of GOI using PCR and Primers </vt:lpstr>
      <vt:lpstr>Amplification of GOI using PCR and Primers </vt:lpstr>
      <vt:lpstr>Round 3</vt:lpstr>
      <vt:lpstr>PCR Tests and Results </vt:lpstr>
      <vt:lpstr>PCR Failing for MK3 </vt:lpstr>
      <vt:lpstr>Trouble Shooting PCR for MK3 </vt:lpstr>
      <vt:lpstr>PowerPoint Presentation</vt:lpstr>
      <vt:lpstr>Digest, Purify, Phosphatase  Plasmid Vector   </vt:lpstr>
      <vt:lpstr>PowerPoint Presentation</vt:lpstr>
      <vt:lpstr>Purify, Digest, Purify Insert GOI  </vt:lpstr>
      <vt:lpstr>PowerPoint Presentation</vt:lpstr>
      <vt:lpstr>Ligation Process  </vt:lpstr>
      <vt:lpstr>Ligation Mechanism  </vt:lpstr>
      <vt:lpstr>PowerPoint Presentation</vt:lpstr>
      <vt:lpstr>Transformation  </vt:lpstr>
      <vt:lpstr>Transformation  </vt:lpstr>
      <vt:lpstr>PowerPoint Presentation</vt:lpstr>
      <vt:lpstr>Pick and Grow Colonies  </vt:lpstr>
      <vt:lpstr>PowerPoint Presentation</vt:lpstr>
      <vt:lpstr>Miniprep and Restriction Digest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Cloning Strategy Using PCR</dc:title>
  <dc:creator>Brian Wiley</dc:creator>
  <cp:lastModifiedBy>Brian Wiley</cp:lastModifiedBy>
  <cp:revision>42</cp:revision>
  <dcterms:created xsi:type="dcterms:W3CDTF">2018-12-04T15:28:12Z</dcterms:created>
  <dcterms:modified xsi:type="dcterms:W3CDTF">2018-12-05T03:04:39Z</dcterms:modified>
</cp:coreProperties>
</file>

<file path=docProps/thumbnail.jpeg>
</file>